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100" d="100"/>
          <a:sy n="100" d="100"/>
        </p:scale>
        <p:origin x="534" y="-3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543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23146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6567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682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15764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7008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480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7557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35389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01528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31709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8D63E-E697-44BB-A854-48897DFDDD52}" type="datetimeFigureOut">
              <a:rPr kumimoji="1" lang="ja-JP" altLang="en-US" smtClean="0"/>
              <a:t>2023/8/28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E4DAA-FBEB-4B80-BAE5-F2AA97354D1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1772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kumimoji="1"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hyperlink" Target="mailto:kenkou@city.soja.okayama.jp" TargetMode="External"/><Relationship Id="rId12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9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グループ化 37">
            <a:extLst>
              <a:ext uri="{FF2B5EF4-FFF2-40B4-BE49-F238E27FC236}">
                <a16:creationId xmlns:a16="http://schemas.microsoft.com/office/drawing/2014/main" id="{42998A7A-EE9A-5D03-A5EF-B2837D802C88}"/>
              </a:ext>
            </a:extLst>
          </p:cNvPr>
          <p:cNvGrpSpPr>
            <a:grpSpLocks noChangeAspect="1"/>
          </p:cNvGrpSpPr>
          <p:nvPr/>
        </p:nvGrpSpPr>
        <p:grpSpPr>
          <a:xfrm>
            <a:off x="684627" y="8300114"/>
            <a:ext cx="1444575" cy="1266584"/>
            <a:chOff x="669607" y="7833801"/>
            <a:chExt cx="2164717" cy="1712663"/>
          </a:xfrm>
        </p:grpSpPr>
        <p:grpSp>
          <p:nvGrpSpPr>
            <p:cNvPr id="39" name="グループ化 38">
              <a:extLst>
                <a:ext uri="{FF2B5EF4-FFF2-40B4-BE49-F238E27FC236}">
                  <a16:creationId xmlns:a16="http://schemas.microsoft.com/office/drawing/2014/main" id="{A5C3C4A0-748B-F2E6-2650-A999AD58C1F4}"/>
                </a:ext>
              </a:extLst>
            </p:cNvPr>
            <p:cNvGrpSpPr/>
            <p:nvPr/>
          </p:nvGrpSpPr>
          <p:grpSpPr>
            <a:xfrm>
              <a:off x="669607" y="7833801"/>
              <a:ext cx="2164717" cy="1712663"/>
              <a:chOff x="355282" y="7776000"/>
              <a:chExt cx="2164717" cy="1712663"/>
            </a:xfrm>
          </p:grpSpPr>
          <p:pic>
            <p:nvPicPr>
              <p:cNvPr id="41" name="図 40">
                <a:extLst>
                  <a:ext uri="{FF2B5EF4-FFF2-40B4-BE49-F238E27FC236}">
                    <a16:creationId xmlns:a16="http://schemas.microsoft.com/office/drawing/2014/main" id="{11823977-272E-8AA7-7084-428C0715EF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61950" y="7833801"/>
                <a:ext cx="2133600" cy="1640205"/>
              </a:xfrm>
              <a:prstGeom prst="rect">
                <a:avLst/>
              </a:prstGeom>
            </p:spPr>
          </p:pic>
          <p:sp>
            <p:nvSpPr>
              <p:cNvPr id="42" name="正方形/長方形 41">
                <a:extLst>
                  <a:ext uri="{FF2B5EF4-FFF2-40B4-BE49-F238E27FC236}">
                    <a16:creationId xmlns:a16="http://schemas.microsoft.com/office/drawing/2014/main" id="{0453C8E4-CB1C-D43C-1C8C-E65B9DA36E2F}"/>
                  </a:ext>
                </a:extLst>
              </p:cNvPr>
              <p:cNvSpPr/>
              <p:nvPr/>
            </p:nvSpPr>
            <p:spPr>
              <a:xfrm>
                <a:off x="359999" y="7776000"/>
                <a:ext cx="2160000" cy="3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3" name="正方形/長方形 42">
                <a:extLst>
                  <a:ext uri="{FF2B5EF4-FFF2-40B4-BE49-F238E27FC236}">
                    <a16:creationId xmlns:a16="http://schemas.microsoft.com/office/drawing/2014/main" id="{9B8B882D-A78C-82D0-939F-76DC53F93F4F}"/>
                  </a:ext>
                </a:extLst>
              </p:cNvPr>
              <p:cNvSpPr/>
              <p:nvPr/>
            </p:nvSpPr>
            <p:spPr>
              <a:xfrm>
                <a:off x="355282" y="9164663"/>
                <a:ext cx="2160000" cy="32400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  <p:sp>
          <p:nvSpPr>
            <p:cNvPr id="40" name="正方形/長方形 39">
              <a:extLst>
                <a:ext uri="{FF2B5EF4-FFF2-40B4-BE49-F238E27FC236}">
                  <a16:creationId xmlns:a16="http://schemas.microsoft.com/office/drawing/2014/main" id="{74B13381-126C-93FE-3F8D-3C7E78EDA885}"/>
                </a:ext>
              </a:extLst>
            </p:cNvPr>
            <p:cNvSpPr/>
            <p:nvPr/>
          </p:nvSpPr>
          <p:spPr>
            <a:xfrm>
              <a:off x="669607" y="8142464"/>
              <a:ext cx="2124000" cy="1080000"/>
            </a:xfrm>
            <a:prstGeom prst="rect">
              <a:avLst/>
            </a:prstGeom>
            <a:noFill/>
            <a:ln w="1905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1EA547CE-3AF5-DD82-25F6-02DFF8285A5A}"/>
              </a:ext>
            </a:extLst>
          </p:cNvPr>
          <p:cNvSpPr txBox="1"/>
          <p:nvPr/>
        </p:nvSpPr>
        <p:spPr>
          <a:xfrm>
            <a:off x="250387" y="5216037"/>
            <a:ext cx="635722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ja-JP" altLang="en-US" sz="12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◆がん検診を受ける方：健康保険証のみ</a:t>
            </a:r>
          </a:p>
        </p:txBody>
      </p:sp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E0EE15AB-7831-FF55-1AF5-93D5101D1F0C}"/>
              </a:ext>
            </a:extLst>
          </p:cNvPr>
          <p:cNvGrpSpPr/>
          <p:nvPr/>
        </p:nvGrpSpPr>
        <p:grpSpPr>
          <a:xfrm>
            <a:off x="241499" y="1847850"/>
            <a:ext cx="5902125" cy="1707415"/>
            <a:chOff x="431999" y="2352675"/>
            <a:chExt cx="5902125" cy="1707415"/>
          </a:xfrm>
        </p:grpSpPr>
        <p:sp>
          <p:nvSpPr>
            <p:cNvPr id="6" name="テキスト ボックス 5">
              <a:extLst>
                <a:ext uri="{FF2B5EF4-FFF2-40B4-BE49-F238E27FC236}">
                  <a16:creationId xmlns:a16="http://schemas.microsoft.com/office/drawing/2014/main" id="{2F3D8286-CBB5-7DB8-D292-99BC1C26A0C1}"/>
                </a:ext>
              </a:extLst>
            </p:cNvPr>
            <p:cNvSpPr txBox="1"/>
            <p:nvPr/>
          </p:nvSpPr>
          <p:spPr>
            <a:xfrm>
              <a:off x="432000" y="2352675"/>
              <a:ext cx="375709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実施期間　　　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◆令和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5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1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日～令和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6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年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月</a:t>
              </a:r>
              <a:r>
                <a:rPr kumimoji="1" lang="en-US" altLang="ja-JP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29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日</a:t>
              </a:r>
            </a:p>
          </p:txBody>
        </p:sp>
        <p:sp>
          <p:nvSpPr>
            <p:cNvPr id="7" name="テキスト ボックス 6">
              <a:extLst>
                <a:ext uri="{FF2B5EF4-FFF2-40B4-BE49-F238E27FC236}">
                  <a16:creationId xmlns:a16="http://schemas.microsoft.com/office/drawing/2014/main" id="{82411485-99FC-D826-6B91-4148058EAA01}"/>
                </a:ext>
              </a:extLst>
            </p:cNvPr>
            <p:cNvSpPr txBox="1"/>
            <p:nvPr/>
          </p:nvSpPr>
          <p:spPr>
            <a:xfrm>
              <a:off x="431999" y="2659707"/>
              <a:ext cx="5902125" cy="140038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  <a:spcAft>
                  <a:spcPts val="600"/>
                </a:spcAft>
              </a:pPr>
              <a:r>
                <a:rPr kumimoji="1" lang="ja-JP" altLang="en-US" sz="1200" b="1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当院へ持参していただくもの</a:t>
              </a:r>
              <a:endPara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◆国保特定健診を受ける方：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</a:t>
              </a:r>
              <a:r>
                <a:rPr kumimoji="1" lang="zh-TW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国保特定健診受診券（水色）</a:t>
              </a: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、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　総社市国民健康保険被保険者証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en-US" altLang="ja-JP" sz="1200" dirty="0"/>
                <a:t>※</a:t>
              </a:r>
              <a:r>
                <a:rPr kumimoji="1" lang="ja-JP" altLang="en-US" sz="1200" dirty="0"/>
                <a:t>水色の受診券は総社市のオレンジ色の封筒でお送りしています。</a:t>
              </a:r>
            </a:p>
          </p:txBody>
        </p:sp>
        <p:pic>
          <p:nvPicPr>
            <p:cNvPr id="20" name="図 19">
              <a:extLst>
                <a:ext uri="{FF2B5EF4-FFF2-40B4-BE49-F238E27FC236}">
                  <a16:creationId xmlns:a16="http://schemas.microsoft.com/office/drawing/2014/main" id="{19520890-94DA-56B4-E775-0D4972B75F1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20037" y="2658996"/>
              <a:ext cx="951680" cy="1351786"/>
            </a:xfrm>
            <a:prstGeom prst="rect">
              <a:avLst/>
            </a:prstGeom>
          </p:spPr>
        </p:pic>
        <p:pic>
          <p:nvPicPr>
            <p:cNvPr id="4" name="図 3">
              <a:extLst>
                <a:ext uri="{FF2B5EF4-FFF2-40B4-BE49-F238E27FC236}">
                  <a16:creationId xmlns:a16="http://schemas.microsoft.com/office/drawing/2014/main" id="{0A12FD3E-35A8-15C2-EF17-BB054C8C65F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40562" y="2978800"/>
              <a:ext cx="1520190" cy="760095"/>
            </a:xfrm>
            <a:prstGeom prst="rect">
              <a:avLst/>
            </a:prstGeom>
          </p:spPr>
        </p:pic>
      </p:grpSp>
      <p:grpSp>
        <p:nvGrpSpPr>
          <p:cNvPr id="28" name="グループ化 27">
            <a:extLst>
              <a:ext uri="{FF2B5EF4-FFF2-40B4-BE49-F238E27FC236}">
                <a16:creationId xmlns:a16="http://schemas.microsoft.com/office/drawing/2014/main" id="{4AC863C7-A1B8-67A7-C3A2-D418BABFDD9A}"/>
              </a:ext>
            </a:extLst>
          </p:cNvPr>
          <p:cNvGrpSpPr/>
          <p:nvPr/>
        </p:nvGrpSpPr>
        <p:grpSpPr>
          <a:xfrm>
            <a:off x="249153" y="3611637"/>
            <a:ext cx="5778300" cy="1453871"/>
            <a:chOff x="432000" y="4703700"/>
            <a:chExt cx="5778300" cy="1453871"/>
          </a:xfrm>
        </p:grpSpPr>
        <p:sp>
          <p:nvSpPr>
            <p:cNvPr id="2" name="テキスト ボックス 1">
              <a:extLst>
                <a:ext uri="{FF2B5EF4-FFF2-40B4-BE49-F238E27FC236}">
                  <a16:creationId xmlns:a16="http://schemas.microsoft.com/office/drawing/2014/main" id="{4506D818-3C3E-B36B-4E5F-5670A2E1E298}"/>
                </a:ext>
              </a:extLst>
            </p:cNvPr>
            <p:cNvSpPr txBox="1"/>
            <p:nvPr/>
          </p:nvSpPr>
          <p:spPr>
            <a:xfrm>
              <a:off x="432000" y="4703700"/>
              <a:ext cx="5778300" cy="10618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◆後期高齢者健診を受ける方：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後期高齢者健診受診券（ピンク色）、</a:t>
              </a:r>
              <a:endParaRPr kumimoji="1" lang="en-US" altLang="ja-JP" sz="12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ja-JP" altLang="en-US" sz="1200" dirty="0">
                  <a:latin typeface="メイリオ" panose="020B0604030504040204" pitchFamily="50" charset="-128"/>
                  <a:ea typeface="メイリオ" panose="020B0604030504040204" pitchFamily="50" charset="-128"/>
                </a:rPr>
                <a:t>　　後期高齢者医療被保険者証</a:t>
              </a:r>
              <a:endParaRPr kumimoji="1"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endParaRPr>
            </a:p>
            <a:p>
              <a:pPr>
                <a:spcBef>
                  <a:spcPts val="600"/>
                </a:spcBef>
              </a:pPr>
              <a:r>
                <a:rPr kumimoji="1" lang="en-US" altLang="ja-JP" sz="1200" dirty="0"/>
                <a:t>※</a:t>
              </a:r>
              <a:r>
                <a:rPr kumimoji="1" lang="ja-JP" altLang="en-US" sz="1200" dirty="0"/>
                <a:t>ピンク色の受診券は総社市の緑色の封筒でお送りしています。</a:t>
              </a:r>
            </a:p>
          </p:txBody>
        </p:sp>
        <p:pic>
          <p:nvPicPr>
            <p:cNvPr id="18" name="図 17">
              <a:extLst>
                <a:ext uri="{FF2B5EF4-FFF2-40B4-BE49-F238E27FC236}">
                  <a16:creationId xmlns:a16="http://schemas.microsoft.com/office/drawing/2014/main" id="{680D0EF2-883C-A407-AC6B-9158CF0D6AF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2879" y="4720048"/>
              <a:ext cx="1008838" cy="1437523"/>
            </a:xfrm>
            <a:prstGeom prst="rect">
              <a:avLst/>
            </a:prstGeom>
          </p:spPr>
        </p:pic>
        <p:pic>
          <p:nvPicPr>
            <p:cNvPr id="10" name="図 9">
              <a:extLst>
                <a:ext uri="{FF2B5EF4-FFF2-40B4-BE49-F238E27FC236}">
                  <a16:creationId xmlns:a16="http://schemas.microsoft.com/office/drawing/2014/main" id="{EE2F6838-65AA-C939-F81A-B76DF98C1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50670" y="4757584"/>
              <a:ext cx="1495062" cy="730860"/>
            </a:xfrm>
            <a:prstGeom prst="rect">
              <a:avLst/>
            </a:prstGeom>
          </p:spPr>
        </p:pic>
      </p:grpSp>
      <p:sp>
        <p:nvSpPr>
          <p:cNvPr id="27" name="テキスト ボックス 26">
            <a:extLst>
              <a:ext uri="{FF2B5EF4-FFF2-40B4-BE49-F238E27FC236}">
                <a16:creationId xmlns:a16="http://schemas.microsoft.com/office/drawing/2014/main" id="{9E784E30-DA74-DB99-EA21-BDDA596BFC25}"/>
              </a:ext>
            </a:extLst>
          </p:cNvPr>
          <p:cNvSpPr txBox="1"/>
          <p:nvPr/>
        </p:nvSpPr>
        <p:spPr>
          <a:xfrm>
            <a:off x="138532" y="4632813"/>
            <a:ext cx="57783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 dirty="0"/>
              <a:t>お手元にない方は，下記までご連絡ください。</a:t>
            </a:r>
          </a:p>
          <a:p>
            <a:r>
              <a:rPr kumimoji="1" lang="ja-JP" altLang="en-US" sz="1050" dirty="0"/>
              <a:t>健康医療課（</a:t>
            </a:r>
            <a:r>
              <a:rPr kumimoji="1" lang="en-US" altLang="ja-JP" sz="1050" dirty="0"/>
              <a:t>TEL</a:t>
            </a:r>
            <a:r>
              <a:rPr kumimoji="1" lang="ja-JP" altLang="en-US" sz="1050" dirty="0"/>
              <a:t>：</a:t>
            </a:r>
            <a:r>
              <a:rPr kumimoji="1" lang="en-US" altLang="ja-JP" sz="1050" dirty="0"/>
              <a:t>92-8259</a:t>
            </a:r>
            <a:r>
              <a:rPr kumimoji="1" lang="ja-JP" altLang="en-US" sz="1050" dirty="0"/>
              <a:t>／</a:t>
            </a:r>
            <a:r>
              <a:rPr kumimoji="1" lang="en-US" altLang="ja-JP" sz="1050" dirty="0"/>
              <a:t>Email</a:t>
            </a:r>
            <a:r>
              <a:rPr kumimoji="1" lang="ja-JP" altLang="en-US" sz="1050" dirty="0"/>
              <a:t>：</a:t>
            </a:r>
            <a:r>
              <a:rPr kumimoji="1" lang="en-US" altLang="ja-JP" sz="1050" dirty="0">
                <a:hlinkClick r:id="rId7"/>
              </a:rPr>
              <a:t>kenkou@city.soja.okayama.jp</a:t>
            </a:r>
            <a:r>
              <a:rPr kumimoji="1" lang="ja-JP" altLang="en-US" sz="1050" dirty="0"/>
              <a:t>）</a:t>
            </a:r>
          </a:p>
        </p:txBody>
      </p:sp>
      <p:pic>
        <p:nvPicPr>
          <p:cNvPr id="31" name="図 30">
            <a:extLst>
              <a:ext uri="{FF2B5EF4-FFF2-40B4-BE49-F238E27FC236}">
                <a16:creationId xmlns:a16="http://schemas.microsoft.com/office/drawing/2014/main" id="{4535034B-401D-1D27-74F8-7DEA4E13D65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45"/>
            <a:ext cx="6858000" cy="775881"/>
          </a:xfrm>
          <a:prstGeom prst="rect">
            <a:avLst/>
          </a:prstGeom>
        </p:spPr>
      </p:pic>
      <p:pic>
        <p:nvPicPr>
          <p:cNvPr id="33" name="図 32">
            <a:extLst>
              <a:ext uri="{FF2B5EF4-FFF2-40B4-BE49-F238E27FC236}">
                <a16:creationId xmlns:a16="http://schemas.microsoft.com/office/drawing/2014/main" id="{4E386871-7748-8398-B552-EFDAE069457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0154"/>
            <a:ext cx="6858000" cy="934217"/>
          </a:xfrm>
          <a:prstGeom prst="rect">
            <a:avLst/>
          </a:prstGeom>
        </p:spPr>
      </p:pic>
      <p:sp>
        <p:nvSpPr>
          <p:cNvPr id="36" name="テキスト ボックス 35">
            <a:extLst>
              <a:ext uri="{FF2B5EF4-FFF2-40B4-BE49-F238E27FC236}">
                <a16:creationId xmlns:a16="http://schemas.microsoft.com/office/drawing/2014/main" id="{B8EA1A5C-EE46-34D1-151D-E31DB0C6E1CE}"/>
              </a:ext>
            </a:extLst>
          </p:cNvPr>
          <p:cNvSpPr txBox="1"/>
          <p:nvPr/>
        </p:nvSpPr>
        <p:spPr>
          <a:xfrm>
            <a:off x="669443" y="9446892"/>
            <a:ext cx="30837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kumimoji="1" lang="en-US" altLang="ja-JP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※</a:t>
            </a:r>
            <a:r>
              <a:rPr kumimoji="1" lang="ja-JP" altLang="en-US" sz="12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無料クーポン券を、是非ご利用ください。</a:t>
            </a:r>
          </a:p>
        </p:txBody>
      </p:sp>
      <p:pic>
        <p:nvPicPr>
          <p:cNvPr id="37" name="図 36">
            <a:extLst>
              <a:ext uri="{FF2B5EF4-FFF2-40B4-BE49-F238E27FC236}">
                <a16:creationId xmlns:a16="http://schemas.microsoft.com/office/drawing/2014/main" id="{EE93EFE5-93AF-A18C-F9D7-EA5990A23595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904" y="8500585"/>
            <a:ext cx="1559556" cy="791924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1F33355B-2C7E-3014-1B0F-E834DEC7A629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00" y="5445412"/>
            <a:ext cx="5613676" cy="2972596"/>
          </a:xfrm>
          <a:prstGeom prst="rect">
            <a:avLst/>
          </a:prstGeom>
        </p:spPr>
      </p:pic>
      <p:pic>
        <p:nvPicPr>
          <p:cNvPr id="44" name="図 43">
            <a:extLst>
              <a:ext uri="{FF2B5EF4-FFF2-40B4-BE49-F238E27FC236}">
                <a16:creationId xmlns:a16="http://schemas.microsoft.com/office/drawing/2014/main" id="{679D6BB0-FA9E-42A9-B7A2-E9710165C62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3641" y="8450560"/>
            <a:ext cx="925714" cy="1370571"/>
          </a:xfrm>
          <a:prstGeom prst="rect">
            <a:avLst/>
          </a:prstGeom>
          <a:ln w="12700">
            <a:solidFill>
              <a:schemeClr val="accent6"/>
            </a:solidFill>
          </a:ln>
        </p:spPr>
      </p:pic>
      <p:pic>
        <p:nvPicPr>
          <p:cNvPr id="45" name="図 44">
            <a:extLst>
              <a:ext uri="{FF2B5EF4-FFF2-40B4-BE49-F238E27FC236}">
                <a16:creationId xmlns:a16="http://schemas.microsoft.com/office/drawing/2014/main" id="{C00DA8A0-3732-1807-560F-B580555E5159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55" y="8454330"/>
            <a:ext cx="900000" cy="1368000"/>
          </a:xfrm>
          <a:prstGeom prst="rect">
            <a:avLst/>
          </a:prstGeom>
          <a:ln w="12700">
            <a:solidFill>
              <a:schemeClr val="accent1">
                <a:lumMod val="60000"/>
                <a:lumOff val="4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0607904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225</TotalTime>
  <Words>151</Words>
  <Application>Microsoft Office PowerPoint</Application>
  <PresentationFormat>A4 210 x 297 mm</PresentationFormat>
  <Paragraphs>14</Paragraphs>
  <Slides>1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6" baseType="lpstr">
      <vt:lpstr>メイリオ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INUSER014</dc:creator>
  <cp:lastModifiedBy>INUSER014</cp:lastModifiedBy>
  <cp:revision>8</cp:revision>
  <dcterms:created xsi:type="dcterms:W3CDTF">2023-08-04T05:36:35Z</dcterms:created>
  <dcterms:modified xsi:type="dcterms:W3CDTF">2023-08-28T03:44:20Z</dcterms:modified>
</cp:coreProperties>
</file>